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A3A"/>
    <a:srgbClr val="C34B62"/>
    <a:srgbClr val="DD3173"/>
    <a:srgbClr val="EB2361"/>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50" d="100"/>
          <a:sy n="50" d="100"/>
        </p:scale>
        <p:origin x="64" y="1484"/>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1.wdp"/><Relationship Id="rId3" Type="http://schemas.openxmlformats.org/officeDocument/2006/relationships/image" Target="../media/image2.jpeg"/><Relationship Id="rId7" Type="http://schemas.openxmlformats.org/officeDocument/2006/relationships/image" Target="../media/image6.wmf"/><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wmf"/><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0BA60F-1283-D1F2-DFD4-B20B4A771A4B}"/>
              </a:ext>
            </a:extLst>
          </p:cNvPr>
          <p:cNvSpPr/>
          <p:nvPr/>
        </p:nvSpPr>
        <p:spPr>
          <a:xfrm>
            <a:off x="28576" y="39449623"/>
            <a:ext cx="29883100" cy="1728787"/>
          </a:xfrm>
          <a:prstGeom prst="rect">
            <a:avLst/>
          </a:prstGeom>
          <a:solidFill>
            <a:srgbClr val="7E2A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white background with black and white clouds&#10;&#10;AI-generated content may be incorrect.">
            <a:extLst>
              <a:ext uri="{FF2B5EF4-FFF2-40B4-BE49-F238E27FC236}">
                <a16:creationId xmlns:a16="http://schemas.microsoft.com/office/drawing/2014/main" id="{7524BCBF-0D57-4ACB-06DB-2783C8981B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8" y="29789"/>
            <a:ext cx="29761756" cy="5524072"/>
          </a:xfrm>
          <a:prstGeom prst="rect">
            <a:avLst/>
          </a:prstGeom>
        </p:spPr>
      </p:pic>
      <p:sp>
        <p:nvSpPr>
          <p:cNvPr id="3079" name="Rectangle 13"/>
          <p:cNvSpPr/>
          <p:nvPr/>
        </p:nvSpPr>
        <p:spPr>
          <a:xfrm>
            <a:off x="996951"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3" name="Rectangle 22">
            <a:extLst>
              <a:ext uri="{FF2B5EF4-FFF2-40B4-BE49-F238E27FC236}">
                <a16:creationId xmlns:a16="http://schemas.microsoft.com/office/drawing/2014/main" id="{46BC24B5-2D5B-39CF-E702-63B0A115B835}"/>
              </a:ext>
            </a:extLst>
          </p:cNvPr>
          <p:cNvSpPr/>
          <p:nvPr/>
        </p:nvSpPr>
        <p:spPr>
          <a:xfrm rot="16200000">
            <a:off x="3475295" y="19191702"/>
            <a:ext cx="23906656" cy="13491295"/>
          </a:xfrm>
          <a:prstGeom prst="rect">
            <a:avLst/>
          </a:prstGeom>
          <a:blipFill dpi="0" rotWithShape="1">
            <a:blip r:embed="rId4">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C0897FB-BFA1-31C0-3965-48675EE184E8}"/>
              </a:ext>
            </a:extLst>
          </p:cNvPr>
          <p:cNvSpPr/>
          <p:nvPr/>
        </p:nvSpPr>
        <p:spPr>
          <a:xfrm>
            <a:off x="-28576" y="-17318038"/>
            <a:ext cx="29883100" cy="41405175"/>
          </a:xfrm>
          <a:prstGeom prst="rect">
            <a:avLst/>
          </a:prstGeom>
          <a:blipFill dpi="0" rotWithShape="1">
            <a:blip r:embed="rId5">
              <a:alphaModFix amt="25000"/>
            </a:blip>
            <a:srcRect/>
            <a:stretch>
              <a:fillRect t="42000" b="1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272256" y="467049"/>
            <a:ext cx="28798837" cy="1441450"/>
          </a:xfrm>
          <a:noFill/>
          <a:ln>
            <a:noFill/>
          </a:ln>
        </p:spPr>
        <p:txBody>
          <a:bodyPr lIns="36000" rIns="36000" anchor="ctr">
            <a:normAutofit/>
          </a:bodyPr>
          <a:lstStyle/>
          <a:p>
            <a:pPr defTabSz="4073525">
              <a:buFont typeface="Arial" panose="020B0604020202090204" pitchFamily="34" charset="0"/>
            </a:pPr>
            <a:r>
              <a:rPr lang="en-AU" altLang="en-US" sz="6000" kern="1200" dirty="0">
                <a:latin typeface="+mn-lt"/>
                <a:ea typeface="+mn-ea"/>
                <a:cs typeface="+mn-cs"/>
              </a:rPr>
              <a:t>The title of your poster goes here: keep it short</a:t>
            </a:r>
          </a:p>
        </p:txBody>
      </p:sp>
      <p:sp>
        <p:nvSpPr>
          <p:cNvPr id="3077" name="Text Placeholder 3"/>
          <p:cNvSpPr txBox="1"/>
          <p:nvPr/>
        </p:nvSpPr>
        <p:spPr>
          <a:xfrm>
            <a:off x="871537" y="1907978"/>
            <a:ext cx="28082875" cy="936625"/>
          </a:xfrm>
          <a:prstGeom prst="rect">
            <a:avLst/>
          </a:prstGeom>
          <a:noFill/>
          <a:ln w="9525">
            <a:noFill/>
          </a:ln>
        </p:spPr>
        <p:txBody>
          <a:bodyPr/>
          <a:lstStyle/>
          <a:p>
            <a:pPr algn="ctr" eaLnBrk="1" hangingPunct="1">
              <a:spcBef>
                <a:spcPct val="20000"/>
              </a:spcBef>
              <a:buFont typeface="Arial" panose="020B0604020202090204" pitchFamily="34" charset="0"/>
              <a:buNone/>
            </a:pPr>
            <a:r>
              <a:rPr lang="en-AU" altLang="en-US" sz="4400" u="sng" dirty="0">
                <a:latin typeface="Calibri" pitchFamily="34" charset="0"/>
              </a:rPr>
              <a:t>Author Name</a:t>
            </a:r>
            <a:r>
              <a:rPr lang="en-AU" altLang="en-US" sz="4400" u="sng" baseline="30000" dirty="0">
                <a:latin typeface="Calibri" pitchFamily="34" charset="0"/>
              </a:rPr>
              <a:t>1</a:t>
            </a:r>
            <a:r>
              <a:rPr lang="en-AU" altLang="en-US" sz="4400" dirty="0">
                <a:latin typeface="Calibri" pitchFamily="34" charset="0"/>
              </a:rPr>
              <a:t>, Co-author Name</a:t>
            </a:r>
            <a:r>
              <a:rPr lang="en-AU" altLang="en-US" sz="4400" baseline="30000" dirty="0">
                <a:latin typeface="Calibri" pitchFamily="34" charset="0"/>
              </a:rPr>
              <a:t>2</a:t>
            </a:r>
            <a:r>
              <a:rPr lang="en-AU" altLang="en-US" sz="4400" dirty="0">
                <a:latin typeface="Calibri" pitchFamily="34" charset="0"/>
              </a:rPr>
              <a:t>, Co-author Name</a:t>
            </a:r>
            <a:r>
              <a:rPr lang="en-AU" altLang="en-US" sz="4400" baseline="30000" dirty="0">
                <a:latin typeface="Calibri" pitchFamily="34" charset="0"/>
              </a:rPr>
              <a:t>3</a:t>
            </a:r>
            <a:r>
              <a:rPr lang="en-AU" altLang="en-US" sz="4400" dirty="0">
                <a:latin typeface="Calibri" pitchFamily="34" charset="0"/>
              </a:rPr>
              <a:t> and Co-author Name</a:t>
            </a:r>
            <a:r>
              <a:rPr lang="en-AU" altLang="en-US" sz="4400" baseline="30000" dirty="0">
                <a:latin typeface="Calibri" pitchFamily="34" charset="0"/>
              </a:rPr>
              <a:t>2</a:t>
            </a:r>
            <a:r>
              <a:rPr lang="en-AU" altLang="en-US" sz="4400" dirty="0">
                <a:latin typeface="Calibri" pitchFamily="34" charset="0"/>
              </a:rPr>
              <a:t> </a:t>
            </a:r>
          </a:p>
        </p:txBody>
      </p:sp>
      <p:sp>
        <p:nvSpPr>
          <p:cNvPr id="8" name="Text Placeholder 2"/>
          <p:cNvSpPr txBox="1"/>
          <p:nvPr/>
        </p:nvSpPr>
        <p:spPr>
          <a:xfrm>
            <a:off x="900113" y="2987701"/>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1</a:t>
            </a:r>
            <a:r>
              <a:rPr kumimoji="0" lang="en-AU" sz="3200" b="0" i="0" u="none" strike="noStrike" kern="0" cap="none" spc="0" normalizeH="0" baseline="0" noProof="0" dirty="0">
                <a:ln>
                  <a:noFill/>
                </a:ln>
                <a:solidFill>
                  <a:schemeClr val="tx1"/>
                </a:solidFill>
                <a:effectLst/>
                <a:uLnTx/>
                <a:uFillTx/>
                <a:latin typeface="+mn-lt"/>
                <a:ea typeface="+mn-ea"/>
                <a:cs typeface="+mn-cs"/>
              </a:rPr>
              <a:t>Department of Surveying &amp; Geodesy, Faculty of </a:t>
            </a:r>
            <a:r>
              <a:rPr kumimoji="0" lang="en-AU" sz="3200" b="0" i="0" u="none" strike="noStrike" kern="0" cap="none" spc="0" normalizeH="0" baseline="0" noProof="0" dirty="0" err="1">
                <a:ln>
                  <a:noFill/>
                </a:ln>
                <a:solidFill>
                  <a:schemeClr val="tx1"/>
                </a:solidFill>
                <a:effectLst/>
                <a:uLnTx/>
                <a:uFillTx/>
                <a:latin typeface="+mn-lt"/>
                <a:ea typeface="+mn-ea"/>
                <a:cs typeface="+mn-cs"/>
              </a:rPr>
              <a:t>Geomatics</a:t>
            </a:r>
            <a:r>
              <a:rPr kumimoji="0" lang="en-AU" sz="3200" b="0" i="0" u="none" strike="noStrike" kern="0" cap="none" spc="0" normalizeH="0" baseline="0" noProof="0" dirty="0">
                <a:ln>
                  <a:noFill/>
                </a:ln>
                <a:solidFill>
                  <a:schemeClr val="tx1"/>
                </a:solidFill>
                <a:effectLst/>
                <a:uLnTx/>
                <a:uFillTx/>
                <a:latin typeface="+mn-lt"/>
                <a:ea typeface="+mn-ea"/>
                <a:cs typeface="+mn-cs"/>
              </a:rPr>
              <a:t>, </a:t>
            </a:r>
            <a:r>
              <a:rPr kumimoji="0" lang="en-AU" sz="3200" b="0" i="0" u="none" strike="noStrike" kern="0" cap="none" spc="0" normalizeH="0" baseline="0" noProof="0" dirty="0" err="1">
                <a:ln>
                  <a:noFill/>
                </a:ln>
                <a:solidFill>
                  <a:schemeClr val="tx1"/>
                </a:solidFill>
                <a:effectLst/>
                <a:uLnTx/>
                <a:uFillTx/>
                <a:latin typeface="+mn-lt"/>
                <a:ea typeface="+mn-ea"/>
                <a:cs typeface="+mn-cs"/>
              </a:rPr>
              <a:t>Sabaragamuwa</a:t>
            </a:r>
            <a:r>
              <a:rPr kumimoji="0" lang="en-AU" sz="3200" b="0" i="0" u="none" strike="noStrike" kern="0" cap="none" spc="0" normalizeH="0" baseline="0" noProof="0" dirty="0">
                <a:ln>
                  <a:noFill/>
                </a:ln>
                <a:solidFill>
                  <a:schemeClr val="tx1"/>
                </a:solidFill>
                <a:effectLst/>
                <a:uLnTx/>
                <a:uFillTx/>
                <a:latin typeface="+mn-lt"/>
                <a:ea typeface="+mn-ea"/>
                <a:cs typeface="+mn-cs"/>
              </a:rPr>
              <a:t> University</a:t>
            </a:r>
            <a:r>
              <a:rPr kumimoji="0" lang="en-AU" sz="3200" b="0" i="0" u="none" strike="noStrike" kern="1200" cap="none" spc="0" normalizeH="0" baseline="0" noProof="0" dirty="0">
                <a:ln>
                  <a:noFill/>
                </a:ln>
                <a:solidFill>
                  <a:schemeClr val="tx1"/>
                </a:solidFill>
                <a:effectLst/>
                <a:uLnTx/>
                <a:uFillTx/>
                <a:latin typeface="+mn-lt"/>
                <a:ea typeface="+mn-ea"/>
                <a:cs typeface="+mn-cs"/>
              </a:rPr>
              <a:t>(E-mail: author.name@gmail.com)</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2</a:t>
            </a:r>
            <a:r>
              <a:rPr kumimoji="0" lang="en-AU" sz="3200" b="0" i="0" u="none" strike="noStrike" kern="1200" cap="none" spc="0" normalizeH="0" baseline="0" noProof="0" dirty="0">
                <a:ln>
                  <a:noFill/>
                </a:ln>
                <a:solidFill>
                  <a:schemeClr val="tx1"/>
                </a:solidFill>
                <a:effectLst/>
                <a:uLnTx/>
                <a:uFillTx/>
                <a:latin typeface="+mn-lt"/>
                <a:ea typeface="+mn-ea"/>
                <a:cs typeface="+mn-cs"/>
              </a:rPr>
              <a:t>Affiliation, Country</a:t>
            </a:r>
          </a:p>
          <a:p>
            <a:pPr marL="0" marR="0" lvl="0" indent="0" algn="ctr"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200" b="0" i="0" u="none" strike="noStrike" kern="1200" cap="none" spc="0" normalizeH="0" baseline="30000" noProof="0" dirty="0">
                <a:ln>
                  <a:noFill/>
                </a:ln>
                <a:solidFill>
                  <a:schemeClr val="tx1"/>
                </a:solidFill>
                <a:effectLst/>
                <a:uLnTx/>
                <a:uFillTx/>
                <a:latin typeface="+mn-lt"/>
                <a:ea typeface="+mn-ea"/>
                <a:cs typeface="+mn-cs"/>
              </a:rPr>
              <a:t>3</a:t>
            </a:r>
            <a:r>
              <a:rPr kumimoji="0" lang="en-AU" sz="3200" b="0" i="0" u="none" strike="noStrike" kern="1200" cap="none" spc="0" normalizeH="0" baseline="0" noProof="0" dirty="0">
                <a:ln>
                  <a:noFill/>
                </a:ln>
                <a:solidFill>
                  <a:schemeClr val="tx1"/>
                </a:solidFill>
                <a:effectLst/>
                <a:uLnTx/>
                <a:uFillTx/>
                <a:latin typeface="+mn-lt"/>
                <a:ea typeface="+mn-ea"/>
                <a:cs typeface="+mn-cs"/>
              </a:rPr>
              <a:t>Affiliation, Country</a:t>
            </a: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266612"/>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5969576"/>
            <a:ext cx="27974924" cy="22558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3" name="Text Box 5"/>
          <p:cNvSpPr txBox="1"/>
          <p:nvPr/>
        </p:nvSpPr>
        <p:spPr>
          <a:xfrm>
            <a:off x="18004221" y="38343689"/>
            <a:ext cx="11109325" cy="1133475"/>
          </a:xfrm>
          <a:prstGeom prst="rect">
            <a:avLst/>
          </a:prstGeom>
          <a:noFill/>
          <a:ln w="9525">
            <a:noFill/>
          </a:ln>
        </p:spPr>
        <p:txBody>
          <a:bodyPr lIns="234744" tIns="117371" rIns="234744" bIns="117371">
            <a:spAutoFit/>
          </a:bodyPr>
          <a:lstStyle/>
          <a:p>
            <a:pPr algn="r" eaLnBrk="1" hangingPunct="1">
              <a:spcBef>
                <a:spcPct val="50000"/>
              </a:spcBef>
            </a:pPr>
            <a:r>
              <a:rPr lang="en-AU" altLang="en-US" sz="2600" b="1" dirty="0">
                <a:solidFill>
                  <a:schemeClr val="tx2">
                    <a:lumMod val="50000"/>
                  </a:schemeClr>
                </a:solidFill>
                <a:latin typeface="Calibri" pitchFamily="34" charset="0"/>
              </a:rPr>
              <a:t>Acknowledgements</a:t>
            </a:r>
          </a:p>
          <a:p>
            <a:pPr algn="r" eaLnBrk="1" hangingPunct="1">
              <a:spcBef>
                <a:spcPct val="70000"/>
              </a:spcBef>
            </a:pPr>
            <a:r>
              <a:rPr lang="en-AU" altLang="en-US" sz="1900" dirty="0">
                <a:latin typeface="Calibri" pitchFamily="34" charset="0"/>
                <a:cs typeface="Arial" panose="020B0604020202090204" pitchFamily="34" charset="0"/>
              </a:rPr>
              <a:t>This study has been conducted within the framework of  XX  OR is funded by XXXXXXXXX</a:t>
            </a:r>
            <a:r>
              <a:rPr lang="en-AU" altLang="en-US" sz="1900" dirty="0">
                <a:latin typeface="Calibri" pitchFamily="34" charset="0"/>
                <a:cs typeface="Arial" panose="020B0604020202090204" pitchFamily="34" charset="0"/>
                <a:sym typeface="Wingdings" panose="05000000000000000000" pitchFamily="2" charset="2"/>
              </a:rPr>
              <a:t>.</a:t>
            </a:r>
            <a:endParaRPr lang="en-US" altLang="en-US" sz="1900" dirty="0">
              <a:latin typeface="Calibri" pitchFamily="34" charset="0"/>
              <a:ea typeface="Arial" panose="020B0604020202090204" pitchFamily="34" charset="0"/>
            </a:endParaRPr>
          </a:p>
        </p:txBody>
      </p:sp>
      <p:sp>
        <p:nvSpPr>
          <p:cNvPr id="3084" name="Text Box 5"/>
          <p:cNvSpPr txBox="1"/>
          <p:nvPr/>
        </p:nvSpPr>
        <p:spPr>
          <a:xfrm>
            <a:off x="15230474" y="23294975"/>
            <a:ext cx="13681073" cy="6064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244565903"/>
              </p:ext>
            </p:extLst>
          </p:nvPr>
        </p:nvGraphicFramePr>
        <p:xfrm>
          <a:off x="15301912" y="24054795"/>
          <a:ext cx="13609637" cy="2736850"/>
        </p:xfrm>
        <a:graphic>
          <a:graphicData uri="http://schemas.openxmlformats.org/drawingml/2006/table">
            <a:tbl>
              <a:tblPr firstRow="1" bandRow="1">
                <a:tableStyleId>{5FD0F851-EC5A-4D38-B0AD-8093EC10F338}</a:tableStyleId>
              </a:tblPr>
              <a:tblGrid>
                <a:gridCol w="1973573">
                  <a:extLst>
                    <a:ext uri="{9D8B030D-6E8A-4147-A177-3AD203B41FA5}">
                      <a16:colId xmlns:a16="http://schemas.microsoft.com/office/drawing/2014/main" val="20000"/>
                    </a:ext>
                  </a:extLst>
                </a:gridCol>
                <a:gridCol w="1292896">
                  <a:extLst>
                    <a:ext uri="{9D8B030D-6E8A-4147-A177-3AD203B41FA5}">
                      <a16:colId xmlns:a16="http://schemas.microsoft.com/office/drawing/2014/main" val="20001"/>
                    </a:ext>
                  </a:extLst>
                </a:gridCol>
                <a:gridCol w="1292896">
                  <a:extLst>
                    <a:ext uri="{9D8B030D-6E8A-4147-A177-3AD203B41FA5}">
                      <a16:colId xmlns:a16="http://schemas.microsoft.com/office/drawing/2014/main" val="20002"/>
                    </a:ext>
                  </a:extLst>
                </a:gridCol>
                <a:gridCol w="1292896">
                  <a:extLst>
                    <a:ext uri="{9D8B030D-6E8A-4147-A177-3AD203B41FA5}">
                      <a16:colId xmlns:a16="http://schemas.microsoft.com/office/drawing/2014/main" val="20003"/>
                    </a:ext>
                  </a:extLst>
                </a:gridCol>
                <a:gridCol w="1292896">
                  <a:extLst>
                    <a:ext uri="{9D8B030D-6E8A-4147-A177-3AD203B41FA5}">
                      <a16:colId xmlns:a16="http://schemas.microsoft.com/office/drawing/2014/main" val="20004"/>
                    </a:ext>
                  </a:extLst>
                </a:gridCol>
                <a:gridCol w="1292896">
                  <a:extLst>
                    <a:ext uri="{9D8B030D-6E8A-4147-A177-3AD203B41FA5}">
                      <a16:colId xmlns:a16="http://schemas.microsoft.com/office/drawing/2014/main" val="20005"/>
                    </a:ext>
                  </a:extLst>
                </a:gridCol>
                <a:gridCol w="1292896">
                  <a:extLst>
                    <a:ext uri="{9D8B030D-6E8A-4147-A177-3AD203B41FA5}">
                      <a16:colId xmlns:a16="http://schemas.microsoft.com/office/drawing/2014/main" val="20006"/>
                    </a:ext>
                  </a:extLst>
                </a:gridCol>
                <a:gridCol w="1292896">
                  <a:extLst>
                    <a:ext uri="{9D8B030D-6E8A-4147-A177-3AD203B41FA5}">
                      <a16:colId xmlns:a16="http://schemas.microsoft.com/office/drawing/2014/main" val="20007"/>
                    </a:ext>
                  </a:extLst>
                </a:gridCol>
                <a:gridCol w="1292896">
                  <a:extLst>
                    <a:ext uri="{9D8B030D-6E8A-4147-A177-3AD203B41FA5}">
                      <a16:colId xmlns:a16="http://schemas.microsoft.com/office/drawing/2014/main" val="20008"/>
                    </a:ext>
                  </a:extLst>
                </a:gridCol>
                <a:gridCol w="129289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Poster Header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4" y="12906375"/>
            <a:ext cx="13465175" cy="667226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Main Body of Poster</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sections – work with the background-coloured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5301912" y="12907963"/>
            <a:ext cx="13609637" cy="6624638"/>
          </a:xfrm>
          <a:prstGeom prst="rect">
            <a:avLst/>
          </a:prstGeom>
          <a:solidFill>
            <a:schemeClr val="tx2">
              <a:lumMod val="40000"/>
              <a:lumOff val="60000"/>
              <a:alpha val="8000"/>
            </a:schemeClr>
          </a:solidFill>
          <a:ln>
            <a:noFill/>
          </a:ln>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6"/>
          <a:stretch>
            <a:fillRect/>
          </a:stretch>
        </p:blipFill>
        <p:spPr>
          <a:xfrm>
            <a:off x="22882349" y="13515655"/>
            <a:ext cx="4948633" cy="4142107"/>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7"/>
          <a:stretch>
            <a:fillRect/>
          </a:stretch>
        </p:blipFill>
        <p:spPr>
          <a:xfrm>
            <a:off x="16748005" y="13357771"/>
            <a:ext cx="4530249" cy="4349154"/>
          </a:xfrm>
          <a:prstGeom prst="rect">
            <a:avLst/>
          </a:prstGeom>
          <a:noFill/>
          <a:ln w="9525">
            <a:noFill/>
          </a:ln>
        </p:spPr>
      </p:pic>
      <p:sp>
        <p:nvSpPr>
          <p:cNvPr id="3126" name="Text Box 13"/>
          <p:cNvSpPr txBox="1"/>
          <p:nvPr/>
        </p:nvSpPr>
        <p:spPr>
          <a:xfrm>
            <a:off x="828675" y="19838988"/>
            <a:ext cx="13465175" cy="3376612"/>
          </a:xfrm>
          <a:prstGeom prst="rect">
            <a:avLst/>
          </a:prstGeom>
          <a:solidFill>
            <a:schemeClr val="tx2">
              <a:lumMod val="40000"/>
              <a:lumOff val="60000"/>
              <a:alpha val="8000"/>
            </a:schemeClr>
          </a:solidFill>
          <a:ln w="9525">
            <a:noFill/>
          </a:ln>
        </p:spPr>
        <p:txBody>
          <a:bodyPr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A. Figures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8"/>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9"/>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609636" cy="2827337"/>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B. Tables</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008063" y="35956875"/>
            <a:ext cx="27327225" cy="1744663"/>
          </a:xfrm>
          <a:prstGeom prst="rect">
            <a:avLst/>
          </a:prstGeom>
          <a:no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Conclusion</a:t>
            </a:r>
            <a:endParaRPr lang="en-AU" altLang="en-US" sz="4400" dirty="0">
              <a:solidFill>
                <a:schemeClr val="tx2">
                  <a:lumMod val="50000"/>
                </a:schemeClr>
              </a:solidFill>
              <a:latin typeface="Calibri" pitchFamily="34" charset="0"/>
            </a:endParaRPr>
          </a:p>
          <a:p>
            <a:pPr algn="just" eaLnBrk="1" hangingPunct="1">
              <a:spcBef>
                <a:spcPct val="50000"/>
              </a:spcBef>
            </a:pPr>
            <a:endParaRPr lang="en-AU" altLang="en-US" sz="3600" dirty="0">
              <a:latin typeface="Calibri" pitchFamily="34" charset="0"/>
            </a:endParaRPr>
          </a:p>
        </p:txBody>
      </p:sp>
      <p:sp>
        <p:nvSpPr>
          <p:cNvPr id="20" name="Rectangle 19">
            <a:extLst>
              <a:ext uri="{FF2B5EF4-FFF2-40B4-BE49-F238E27FC236}">
                <a16:creationId xmlns:a16="http://schemas.microsoft.com/office/drawing/2014/main" id="{DB7782A1-73A3-AFC8-B0C0-0CAE7AB89FFD}"/>
              </a:ext>
            </a:extLst>
          </p:cNvPr>
          <p:cNvSpPr/>
          <p:nvPr/>
        </p:nvSpPr>
        <p:spPr>
          <a:xfrm>
            <a:off x="0" y="39676388"/>
            <a:ext cx="29883100" cy="1728787"/>
          </a:xfrm>
          <a:prstGeom prst="rect">
            <a:avLst/>
          </a:prstGeom>
          <a:solidFill>
            <a:srgbClr val="DD31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4" name="Text Box 13"/>
          <p:cNvSpPr txBox="1"/>
          <p:nvPr/>
        </p:nvSpPr>
        <p:spPr>
          <a:xfrm>
            <a:off x="15301912" y="27111325"/>
            <a:ext cx="13609636" cy="8594725"/>
          </a:xfrm>
          <a:prstGeom prst="rect">
            <a:avLst/>
          </a:prstGeom>
          <a:solidFill>
            <a:schemeClr val="tx2">
              <a:lumMod val="40000"/>
              <a:lumOff val="60000"/>
              <a:alpha val="8000"/>
            </a:schemeClr>
          </a:solidFill>
          <a:ln w="9525">
            <a:noFill/>
          </a:ln>
        </p:spPr>
        <p:txBody>
          <a:bodyPr wrap="square" lIns="234744" tIns="117371" rIns="234744" bIns="117371">
            <a:spAutoFit/>
          </a:bodyPr>
          <a:lstStyle/>
          <a:p>
            <a:pPr eaLnBrk="1" hangingPunct="1">
              <a:spcBef>
                <a:spcPct val="50000"/>
              </a:spcBef>
            </a:pPr>
            <a:r>
              <a:rPr lang="en-AU" altLang="en-US" sz="4400" b="1" dirty="0">
                <a:solidFill>
                  <a:schemeClr val="tx2">
                    <a:lumMod val="50000"/>
                  </a:schemeClr>
                </a:solidFill>
                <a:latin typeface="Calibri" pitchFamily="34" charset="0"/>
              </a:rPr>
              <a:t>Formatting</a:t>
            </a:r>
            <a:endParaRPr lang="en-AU" altLang="en-US" sz="4400" dirty="0">
              <a:solidFill>
                <a:schemeClr val="tx2">
                  <a:lumMod val="50000"/>
                </a:schemeClr>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00113" y="5005388"/>
            <a:ext cx="28082875" cy="57626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a:ln>
                <a:noFill/>
              </a:ln>
              <a:solidFill>
                <a:schemeClr val="lt1"/>
              </a:solidFill>
              <a:effectLst/>
              <a:uLnTx/>
              <a:uFillTx/>
              <a:latin typeface="+mn-lt"/>
              <a:ea typeface="+mn-ea"/>
              <a:cs typeface="+mn-cs"/>
            </a:endParaRPr>
          </a:p>
        </p:txBody>
      </p:sp>
      <p:sp>
        <p:nvSpPr>
          <p:cNvPr id="3136" name="Text Box 13"/>
          <p:cNvSpPr txBox="1"/>
          <p:nvPr/>
        </p:nvSpPr>
        <p:spPr>
          <a:xfrm>
            <a:off x="-796441" y="39837129"/>
            <a:ext cx="32053830" cy="1498918"/>
          </a:xfrm>
          <a:prstGeom prst="rect">
            <a:avLst/>
          </a:prstGeom>
          <a:noFill/>
          <a:ln w="9525">
            <a:noFill/>
          </a:ln>
        </p:spPr>
        <p:txBody>
          <a:bodyPr wrap="square" lIns="234744" tIns="117371" rIns="234744" bIns="117371">
            <a:spAutoFit/>
          </a:bodyPr>
          <a:lstStyle/>
          <a:p>
            <a:pPr algn="ctr" eaLnBrk="1" hangingPunct="1">
              <a:spcBef>
                <a:spcPts val="1200"/>
              </a:spcBef>
            </a:pPr>
            <a:r>
              <a:rPr lang="en-US" altLang="en-US" sz="3600" b="1" dirty="0">
                <a:solidFill>
                  <a:schemeClr val="bg1"/>
                </a:solidFill>
                <a:latin typeface="Palatino Linotype" panose="02040502050505030304" pitchFamily="18" charset="0"/>
              </a:rPr>
              <a:t>2</a:t>
            </a:r>
            <a:r>
              <a:rPr lang="en-US" altLang="en-US" sz="3600" b="1" baseline="30000" dirty="0">
                <a:solidFill>
                  <a:schemeClr val="bg1"/>
                </a:solidFill>
                <a:latin typeface="Palatino Linotype" panose="02040502050505030304" pitchFamily="18" charset="0"/>
              </a:rPr>
              <a:t>nd</a:t>
            </a:r>
            <a:r>
              <a:rPr lang="en-US" altLang="en-US" sz="3600" b="1" dirty="0">
                <a:solidFill>
                  <a:schemeClr val="bg1"/>
                </a:solidFill>
                <a:latin typeface="Palatino Linotype" panose="02040502050505030304" pitchFamily="18" charset="0"/>
              </a:rPr>
              <a:t>Undergraduate Research Symposium of Technology </a:t>
            </a:r>
            <a:r>
              <a:rPr lang="en-US" altLang="en-US" sz="3600" b="1" dirty="0">
                <a:solidFill>
                  <a:schemeClr val="accent6">
                    <a:lumMod val="60000"/>
                    <a:lumOff val="40000"/>
                  </a:schemeClr>
                </a:solidFill>
                <a:latin typeface="Palatino Linotype" panose="02040502050505030304" pitchFamily="18" charset="0"/>
              </a:rPr>
              <a:t>2025</a:t>
            </a:r>
          </a:p>
          <a:p>
            <a:pPr algn="ctr" eaLnBrk="1" hangingPunct="1">
              <a:spcBef>
                <a:spcPts val="1200"/>
              </a:spcBef>
            </a:pPr>
            <a:r>
              <a:rPr lang="en-AU" altLang="en-US" sz="3600" b="1" dirty="0">
                <a:solidFill>
                  <a:schemeClr val="bg1"/>
                </a:solidFill>
                <a:latin typeface="Palatino Linotype" panose="02040502050505030304" pitchFamily="18" charset="0"/>
              </a:rPr>
              <a:t>Faculty  of Technology, Sabaragamuwa University of Sri Lanka</a:t>
            </a:r>
            <a:endParaRPr lang="en-AU" altLang="en-US" sz="3600" dirty="0">
              <a:solidFill>
                <a:schemeClr val="bg1"/>
              </a:solidFill>
              <a:latin typeface="Palatino Linotype" panose="02040502050505030304" pitchFamily="18" charset="0"/>
            </a:endParaRPr>
          </a:p>
        </p:txBody>
      </p:sp>
      <p:sp>
        <p:nvSpPr>
          <p:cNvPr id="2" name="Rectangle 1">
            <a:extLst>
              <a:ext uri="{FF2B5EF4-FFF2-40B4-BE49-F238E27FC236}">
                <a16:creationId xmlns:a16="http://schemas.microsoft.com/office/drawing/2014/main" id="{95DF77A7-98C6-A0C7-952C-812770D4D22C}"/>
              </a:ext>
            </a:extLst>
          </p:cNvPr>
          <p:cNvSpPr/>
          <p:nvPr/>
        </p:nvSpPr>
        <p:spPr>
          <a:xfrm>
            <a:off x="0" y="0"/>
            <a:ext cx="29883100" cy="41405175"/>
          </a:xfrm>
          <a:prstGeom prst="rect">
            <a:avLst/>
          </a:prstGeom>
          <a:noFill/>
          <a:ln w="136525">
            <a:solidFill>
              <a:schemeClr val="tx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red and white logo&#10;&#10;Description automatically generated">
            <a:extLst>
              <a:ext uri="{FF2B5EF4-FFF2-40B4-BE49-F238E27FC236}">
                <a16:creationId xmlns:a16="http://schemas.microsoft.com/office/drawing/2014/main" id="{92AC32DF-442D-3A49-C618-0FE2D76A289B}"/>
              </a:ext>
            </a:extLst>
          </p:cNvPr>
          <p:cNvPicPr>
            <a:picLocks noChangeAspect="1"/>
          </p:cNvPicPr>
          <p:nvPr/>
        </p:nvPicPr>
        <p:blipFill>
          <a:blip r:embed="rId10">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1958" y="1018721"/>
            <a:ext cx="3055018" cy="3041441"/>
          </a:xfrm>
          <a:prstGeom prst="ellipse">
            <a:avLst/>
          </a:prstGeom>
        </p:spPr>
      </p:pic>
      <p:sp>
        <p:nvSpPr>
          <p:cNvPr id="24" name="Rectangle 23">
            <a:extLst>
              <a:ext uri="{FF2B5EF4-FFF2-40B4-BE49-F238E27FC236}">
                <a16:creationId xmlns:a16="http://schemas.microsoft.com/office/drawing/2014/main" id="{BAB2A4FE-1DD2-A7B0-9CED-3AF5894C5A4D}"/>
              </a:ext>
            </a:extLst>
          </p:cNvPr>
          <p:cNvSpPr/>
          <p:nvPr/>
        </p:nvSpPr>
        <p:spPr>
          <a:xfrm rot="16200000">
            <a:off x="-8948229" y="21361815"/>
            <a:ext cx="23906656" cy="13491295"/>
          </a:xfrm>
          <a:prstGeom prst="rect">
            <a:avLst/>
          </a:prstGeom>
          <a:blipFill dpi="0" rotWithShape="1">
            <a:blip r:embed="rId4">
              <a:alphaModFix amt="4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8C98286-1C1E-807A-F630-4422B4777FD3}"/>
              </a:ext>
            </a:extLst>
          </p:cNvPr>
          <p:cNvSpPr/>
          <p:nvPr/>
        </p:nvSpPr>
        <p:spPr>
          <a:xfrm rot="16200000">
            <a:off x="16072110" y="19996300"/>
            <a:ext cx="23906656" cy="13491295"/>
          </a:xfrm>
          <a:prstGeom prst="rect">
            <a:avLst/>
          </a:prstGeom>
          <a:blipFill dpi="0" rotWithShape="1">
            <a:blip r:embed="rId4">
              <a:alphaModFix amt="5000"/>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pink letters&#10;&#10;AI-generated content may be incorrect.">
            <a:extLst>
              <a:ext uri="{FF2B5EF4-FFF2-40B4-BE49-F238E27FC236}">
                <a16:creationId xmlns:a16="http://schemas.microsoft.com/office/drawing/2014/main" id="{5E557BA0-68A6-18C1-751A-52BE940FA78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590621" y="1359321"/>
            <a:ext cx="4930528" cy="1503599"/>
          </a:xfrm>
          <a:prstGeom prst="rect">
            <a:avLst/>
          </a:prstGeom>
        </p:spPr>
      </p:pic>
      <p:pic>
        <p:nvPicPr>
          <p:cNvPr id="14" name="Picture 13" descr="A black background with pink letters&#10;&#10;AI-generated content may be incorrect.">
            <a:extLst>
              <a:ext uri="{FF2B5EF4-FFF2-40B4-BE49-F238E27FC236}">
                <a16:creationId xmlns:a16="http://schemas.microsoft.com/office/drawing/2014/main" id="{93D8B4AC-96B2-1FA0-3D90-59C6BAEC88D4}"/>
              </a:ext>
            </a:extLst>
          </p:cNvPr>
          <p:cNvPicPr>
            <a:picLocks noChangeAspect="1"/>
          </p:cNvPicPr>
          <p:nvPr/>
        </p:nvPicPr>
        <p:blipFill>
          <a:blip r:embed="rId12">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tretch>
            <a:fillRect/>
          </a:stretch>
        </p:blipFill>
        <p:spPr>
          <a:xfrm>
            <a:off x="611958" y="39982434"/>
            <a:ext cx="3883470" cy="1184291"/>
          </a:xfrm>
          <a:prstGeom prst="rect">
            <a:avLst/>
          </a:prstGeom>
        </p:spPr>
      </p:pic>
    </p:spTree>
  </p:cSld>
  <p:clrMapOvr>
    <a:masterClrMapping/>
  </p:clrMapOvr>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TotalTime>
  <Words>649</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Palatino Linotype</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Helitha Nilmalgoda</cp:lastModifiedBy>
  <cp:revision>82</cp:revision>
  <dcterms:created xsi:type="dcterms:W3CDTF">2022-03-27T00:42:30Z</dcterms:created>
  <dcterms:modified xsi:type="dcterms:W3CDTF">2025-03-09T17:55:11Z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